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84" r:id="rId2"/>
    <p:sldId id="318" r:id="rId3"/>
    <p:sldId id="332" r:id="rId4"/>
    <p:sldId id="319" r:id="rId5"/>
    <p:sldId id="320" r:id="rId6"/>
    <p:sldId id="321" r:id="rId7"/>
    <p:sldId id="322" r:id="rId8"/>
    <p:sldId id="323" r:id="rId9"/>
    <p:sldId id="325" r:id="rId10"/>
    <p:sldId id="326" r:id="rId11"/>
    <p:sldId id="327" r:id="rId12"/>
    <p:sldId id="328" r:id="rId13"/>
    <p:sldId id="329" r:id="rId14"/>
    <p:sldId id="330" r:id="rId15"/>
    <p:sldId id="331" r:id="rId16"/>
  </p:sldIdLst>
  <p:sldSz cx="9144000" cy="6858000" type="screen4x3"/>
  <p:notesSz cx="6797675" cy="9928225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emlayou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llemlayout 2 - Markerin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96" autoAdjust="0"/>
    <p:restoredTop sz="94660"/>
  </p:normalViewPr>
  <p:slideViewPr>
    <p:cSldViewPr>
      <p:cViewPr varScale="1">
        <p:scale>
          <a:sx n="34" d="100"/>
          <a:sy n="34" d="100"/>
        </p:scale>
        <p:origin x="732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2" d="100"/>
          <a:sy n="62" d="100"/>
        </p:scale>
        <p:origin x="2946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ata\Energif&#230;llesskaber\Hyllegaard%20elnet%20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ata\Energif&#230;llesskaber\Hyllegaard%20elnet%20dat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dirty="0"/>
              <a:t>Ugefordelt</a:t>
            </a:r>
            <a:r>
              <a:rPr lang="da-DK" baseline="0" dirty="0"/>
              <a:t> sol og vind</a:t>
            </a:r>
            <a:endParaRPr lang="da-DK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>
        <c:manualLayout>
          <c:layoutTarget val="inner"/>
          <c:xMode val="edge"/>
          <c:yMode val="edge"/>
          <c:x val="9.1716226471643958E-2"/>
          <c:y val="0.2035893282251916"/>
          <c:w val="0.86756710508129964"/>
          <c:h val="0.66975941482271628"/>
        </c:manualLayout>
      </c:layout>
      <c:lineChart>
        <c:grouping val="standard"/>
        <c:varyColors val="0"/>
        <c:ser>
          <c:idx val="1"/>
          <c:order val="1"/>
          <c:tx>
            <c:strRef>
              <c:f>'Vind og sol'!$A$3</c:f>
              <c:strCache>
                <c:ptCount val="1"/>
                <c:pt idx="0">
                  <c:v>vind</c:v>
                </c:pt>
              </c:strCache>
            </c:strRef>
          </c:tx>
          <c:spPr>
            <a:ln w="28575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'Vind og sol'!$B$1:$BA$1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'Vind og sol'!$B$3:$BA$3</c:f>
              <c:numCache>
                <c:formatCode>0.00</c:formatCode>
                <c:ptCount val="52"/>
                <c:pt idx="0">
                  <c:v>296.10000000000002</c:v>
                </c:pt>
                <c:pt idx="1">
                  <c:v>86.938790874185628</c:v>
                </c:pt>
                <c:pt idx="2">
                  <c:v>190.48399999999992</c:v>
                </c:pt>
                <c:pt idx="3">
                  <c:v>386.91187500000007</c:v>
                </c:pt>
                <c:pt idx="4">
                  <c:v>386.91187499999984</c:v>
                </c:pt>
                <c:pt idx="5">
                  <c:v>308.13696457919309</c:v>
                </c:pt>
                <c:pt idx="6">
                  <c:v>478.7999999999999</c:v>
                </c:pt>
                <c:pt idx="7">
                  <c:v>390.63797499999998</c:v>
                </c:pt>
                <c:pt idx="8">
                  <c:v>390.63797499999998</c:v>
                </c:pt>
                <c:pt idx="9">
                  <c:v>197.93619999999996</c:v>
                </c:pt>
                <c:pt idx="10">
                  <c:v>197.93619999999999</c:v>
                </c:pt>
                <c:pt idx="11">
                  <c:v>197.93619999999996</c:v>
                </c:pt>
                <c:pt idx="12">
                  <c:v>263.52234999999996</c:v>
                </c:pt>
                <c:pt idx="13">
                  <c:v>263.52234999999996</c:v>
                </c:pt>
                <c:pt idx="14">
                  <c:v>329.10850000000005</c:v>
                </c:pt>
                <c:pt idx="15">
                  <c:v>329.10849999999994</c:v>
                </c:pt>
                <c:pt idx="16">
                  <c:v>253.76644999999996</c:v>
                </c:pt>
                <c:pt idx="17">
                  <c:v>253.76644999999999</c:v>
                </c:pt>
                <c:pt idx="18">
                  <c:v>178.42439999999996</c:v>
                </c:pt>
                <c:pt idx="19">
                  <c:v>178.42439999999991</c:v>
                </c:pt>
                <c:pt idx="20">
                  <c:v>178.42440000000008</c:v>
                </c:pt>
                <c:pt idx="21">
                  <c:v>159.55257499999999</c:v>
                </c:pt>
                <c:pt idx="22">
                  <c:v>159.55257499999996</c:v>
                </c:pt>
                <c:pt idx="23">
                  <c:v>140.68074999999996</c:v>
                </c:pt>
                <c:pt idx="24">
                  <c:v>140.68074999999993</c:v>
                </c:pt>
                <c:pt idx="25">
                  <c:v>183.33262499999995</c:v>
                </c:pt>
                <c:pt idx="26">
                  <c:v>183.33262499999995</c:v>
                </c:pt>
                <c:pt idx="27">
                  <c:v>225.98449999999997</c:v>
                </c:pt>
                <c:pt idx="28">
                  <c:v>225.98449999999991</c:v>
                </c:pt>
                <c:pt idx="29">
                  <c:v>137.20174999999995</c:v>
                </c:pt>
                <c:pt idx="30">
                  <c:v>137.20175</c:v>
                </c:pt>
                <c:pt idx="31">
                  <c:v>48.41899999999999</c:v>
                </c:pt>
                <c:pt idx="32">
                  <c:v>48.418999999999997</c:v>
                </c:pt>
                <c:pt idx="33">
                  <c:v>48.418999999999997</c:v>
                </c:pt>
                <c:pt idx="34">
                  <c:v>60.852749999999986</c:v>
                </c:pt>
                <c:pt idx="35">
                  <c:v>60.85275</c:v>
                </c:pt>
                <c:pt idx="36">
                  <c:v>73.28649999999999</c:v>
                </c:pt>
                <c:pt idx="37">
                  <c:v>73.286500000000004</c:v>
                </c:pt>
                <c:pt idx="38">
                  <c:v>148.94448333333321</c:v>
                </c:pt>
                <c:pt idx="39">
                  <c:v>148.94448333333324</c:v>
                </c:pt>
                <c:pt idx="40">
                  <c:v>224.60246666666649</c:v>
                </c:pt>
                <c:pt idx="41">
                  <c:v>224.60246666666657</c:v>
                </c:pt>
                <c:pt idx="42">
                  <c:v>224.60246666666652</c:v>
                </c:pt>
                <c:pt idx="43">
                  <c:v>252.67777499999985</c:v>
                </c:pt>
                <c:pt idx="44">
                  <c:v>252.67777499999991</c:v>
                </c:pt>
                <c:pt idx="45">
                  <c:v>280.75308333333317</c:v>
                </c:pt>
                <c:pt idx="46">
                  <c:v>280.75308333333305</c:v>
                </c:pt>
                <c:pt idx="47">
                  <c:v>280.75308333333317</c:v>
                </c:pt>
                <c:pt idx="48">
                  <c:v>280.75308333333311</c:v>
                </c:pt>
                <c:pt idx="49">
                  <c:v>386.39999999999981</c:v>
                </c:pt>
                <c:pt idx="50">
                  <c:v>280.75308333333305</c:v>
                </c:pt>
                <c:pt idx="51">
                  <c:v>280.75308333333311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4B-431C-B9D5-7099809DACF1}"/>
            </c:ext>
          </c:extLst>
        </c:ser>
        <c:ser>
          <c:idx val="2"/>
          <c:order val="2"/>
          <c:tx>
            <c:strRef>
              <c:f>'Vind og sol'!$A$4</c:f>
              <c:strCache>
                <c:ptCount val="1"/>
                <c:pt idx="0">
                  <c:v>sol</c:v>
                </c:pt>
              </c:strCache>
            </c:strRef>
          </c:tx>
          <c:spPr>
            <a:ln w="28575" cap="rnd">
              <a:solidFill>
                <a:srgbClr val="FFCC00"/>
              </a:solidFill>
              <a:round/>
            </a:ln>
            <a:effectLst/>
          </c:spPr>
          <c:marker>
            <c:symbol val="none"/>
          </c:marker>
          <c:cat>
            <c:numRef>
              <c:f>'Vind og sol'!$B$1:$BA$1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'Vind og sol'!$B$4:$BA$4</c:f>
              <c:numCache>
                <c:formatCode>0.00</c:formatCode>
                <c:ptCount val="52"/>
                <c:pt idx="0">
                  <c:v>23.474595519136365</c:v>
                </c:pt>
                <c:pt idx="1">
                  <c:v>29.897933982818472</c:v>
                </c:pt>
                <c:pt idx="2">
                  <c:v>37.853110445589586</c:v>
                </c:pt>
                <c:pt idx="3">
                  <c:v>48.237650068085344</c:v>
                </c:pt>
                <c:pt idx="4">
                  <c:v>58.622189690581088</c:v>
                </c:pt>
                <c:pt idx="5">
                  <c:v>69.006729313076832</c:v>
                </c:pt>
                <c:pt idx="6">
                  <c:v>79.391268935572583</c:v>
                </c:pt>
                <c:pt idx="7">
                  <c:v>93.02103788722691</c:v>
                </c:pt>
                <c:pt idx="8">
                  <c:v>106.65080683888128</c:v>
                </c:pt>
                <c:pt idx="9">
                  <c:v>120.28057579053558</c:v>
                </c:pt>
                <c:pt idx="10">
                  <c:v>133.91034474218992</c:v>
                </c:pt>
                <c:pt idx="11">
                  <c:v>144.98404498502185</c:v>
                </c:pt>
                <c:pt idx="12">
                  <c:v>156.05774522785384</c:v>
                </c:pt>
                <c:pt idx="13">
                  <c:v>167.13144547068578</c:v>
                </c:pt>
                <c:pt idx="14">
                  <c:v>178.20514571351768</c:v>
                </c:pt>
                <c:pt idx="15">
                  <c:v>189.2788459563497</c:v>
                </c:pt>
                <c:pt idx="16">
                  <c:v>199.45348870171611</c:v>
                </c:pt>
                <c:pt idx="17">
                  <c:v>209.62813144708252</c:v>
                </c:pt>
                <c:pt idx="18">
                  <c:v>219.80277419244891</c:v>
                </c:pt>
                <c:pt idx="19">
                  <c:v>229.97741693781532</c:v>
                </c:pt>
                <c:pt idx="20">
                  <c:v>234.89420699829714</c:v>
                </c:pt>
                <c:pt idx="21">
                  <c:v>239.81099705877904</c:v>
                </c:pt>
                <c:pt idx="22">
                  <c:v>244.72778711926085</c:v>
                </c:pt>
                <c:pt idx="23">
                  <c:v>249.6445771797427</c:v>
                </c:pt>
                <c:pt idx="24">
                  <c:v>248.00312064666571</c:v>
                </c:pt>
                <c:pt idx="25">
                  <c:v>246.36166411358874</c:v>
                </c:pt>
                <c:pt idx="26">
                  <c:v>244.72020758051184</c:v>
                </c:pt>
                <c:pt idx="27">
                  <c:v>243.07875104743491</c:v>
                </c:pt>
                <c:pt idx="28">
                  <c:v>241.43729451435797</c:v>
                </c:pt>
                <c:pt idx="29">
                  <c:v>232.86069568443182</c:v>
                </c:pt>
                <c:pt idx="30">
                  <c:v>224.28409685450563</c:v>
                </c:pt>
                <c:pt idx="31">
                  <c:v>215.70749802457951</c:v>
                </c:pt>
                <c:pt idx="32">
                  <c:v>207.13089919465332</c:v>
                </c:pt>
                <c:pt idx="33">
                  <c:v>197.05449659416817</c:v>
                </c:pt>
                <c:pt idx="34">
                  <c:v>186.97809399368299</c:v>
                </c:pt>
                <c:pt idx="35">
                  <c:v>176.90169139319789</c:v>
                </c:pt>
                <c:pt idx="36">
                  <c:v>166.8252887927126</c:v>
                </c:pt>
                <c:pt idx="37">
                  <c:v>156.74888619222747</c:v>
                </c:pt>
                <c:pt idx="38">
                  <c:v>142.80157916543288</c:v>
                </c:pt>
                <c:pt idx="39">
                  <c:v>128.85427213863829</c:v>
                </c:pt>
                <c:pt idx="40">
                  <c:v>114.9069651118437</c:v>
                </c:pt>
                <c:pt idx="41">
                  <c:v>100.98172214978439</c:v>
                </c:pt>
                <c:pt idx="42">
                  <c:v>88.194152292515412</c:v>
                </c:pt>
                <c:pt idx="43">
                  <c:v>75.428646499981738</c:v>
                </c:pt>
                <c:pt idx="44">
                  <c:v>62.663140707448051</c:v>
                </c:pt>
                <c:pt idx="45">
                  <c:v>49.897634914914363</c:v>
                </c:pt>
                <c:pt idx="46">
                  <c:v>45.308082948103916</c:v>
                </c:pt>
                <c:pt idx="47">
                  <c:v>40.718530981293469</c:v>
                </c:pt>
                <c:pt idx="48">
                  <c:v>36.128979014483022</c:v>
                </c:pt>
                <c:pt idx="49">
                  <c:v>31.539427047672582</c:v>
                </c:pt>
                <c:pt idx="50">
                  <c:v>26.949875080862135</c:v>
                </c:pt>
                <c:pt idx="51">
                  <c:v>23.302331117946391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64B-431C-B9D5-7099809DAC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3614824"/>
        <c:axId val="379572992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'Vind og sol'!$A$2</c15:sqref>
                        </c15:formulaRef>
                      </c:ext>
                    </c:extLst>
                    <c:strCache>
                      <c:ptCount val="1"/>
                      <c:pt idx="0">
                        <c:v>rå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'Vind og sol'!$B$1:$BA$1</c15:sqref>
                        </c15:formulaRef>
                      </c:ext>
                    </c:extLst>
                    <c:numCache>
                      <c:formatCode>General</c:formatCode>
                      <c:ptCount val="52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  <c:pt idx="8">
                        <c:v>9</c:v>
                      </c:pt>
                      <c:pt idx="9">
                        <c:v>10</c:v>
                      </c:pt>
                      <c:pt idx="10">
                        <c:v>11</c:v>
                      </c:pt>
                      <c:pt idx="11">
                        <c:v>12</c:v>
                      </c:pt>
                      <c:pt idx="12">
                        <c:v>13</c:v>
                      </c:pt>
                      <c:pt idx="13">
                        <c:v>14</c:v>
                      </c:pt>
                      <c:pt idx="14">
                        <c:v>15</c:v>
                      </c:pt>
                      <c:pt idx="15">
                        <c:v>16</c:v>
                      </c:pt>
                      <c:pt idx="16">
                        <c:v>17</c:v>
                      </c:pt>
                      <c:pt idx="17">
                        <c:v>18</c:v>
                      </c:pt>
                      <c:pt idx="18">
                        <c:v>19</c:v>
                      </c:pt>
                      <c:pt idx="19">
                        <c:v>20</c:v>
                      </c:pt>
                      <c:pt idx="20">
                        <c:v>21</c:v>
                      </c:pt>
                      <c:pt idx="21">
                        <c:v>22</c:v>
                      </c:pt>
                      <c:pt idx="22">
                        <c:v>23</c:v>
                      </c:pt>
                      <c:pt idx="23">
                        <c:v>24</c:v>
                      </c:pt>
                      <c:pt idx="24">
                        <c:v>25</c:v>
                      </c:pt>
                      <c:pt idx="25">
                        <c:v>26</c:v>
                      </c:pt>
                      <c:pt idx="26">
                        <c:v>27</c:v>
                      </c:pt>
                      <c:pt idx="27">
                        <c:v>28</c:v>
                      </c:pt>
                      <c:pt idx="28">
                        <c:v>29</c:v>
                      </c:pt>
                      <c:pt idx="29">
                        <c:v>30</c:v>
                      </c:pt>
                      <c:pt idx="30">
                        <c:v>31</c:v>
                      </c:pt>
                      <c:pt idx="31">
                        <c:v>32</c:v>
                      </c:pt>
                      <c:pt idx="32">
                        <c:v>33</c:v>
                      </c:pt>
                      <c:pt idx="33">
                        <c:v>34</c:v>
                      </c:pt>
                      <c:pt idx="34">
                        <c:v>35</c:v>
                      </c:pt>
                      <c:pt idx="35">
                        <c:v>36</c:v>
                      </c:pt>
                      <c:pt idx="36">
                        <c:v>37</c:v>
                      </c:pt>
                      <c:pt idx="37">
                        <c:v>38</c:v>
                      </c:pt>
                      <c:pt idx="38">
                        <c:v>39</c:v>
                      </c:pt>
                      <c:pt idx="39">
                        <c:v>40</c:v>
                      </c:pt>
                      <c:pt idx="40">
                        <c:v>41</c:v>
                      </c:pt>
                      <c:pt idx="41">
                        <c:v>42</c:v>
                      </c:pt>
                      <c:pt idx="42">
                        <c:v>43</c:v>
                      </c:pt>
                      <c:pt idx="43">
                        <c:v>44</c:v>
                      </c:pt>
                      <c:pt idx="44">
                        <c:v>45</c:v>
                      </c:pt>
                      <c:pt idx="45">
                        <c:v>46</c:v>
                      </c:pt>
                      <c:pt idx="46">
                        <c:v>47</c:v>
                      </c:pt>
                      <c:pt idx="47">
                        <c:v>48</c:v>
                      </c:pt>
                      <c:pt idx="48">
                        <c:v>49</c:v>
                      </c:pt>
                      <c:pt idx="49">
                        <c:v>50</c:v>
                      </c:pt>
                      <c:pt idx="50">
                        <c:v>51</c:v>
                      </c:pt>
                      <c:pt idx="51">
                        <c:v>52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'Vind og sol'!$B$2:$BA$2</c15:sqref>
                        </c15:formulaRef>
                      </c:ext>
                    </c:extLst>
                    <c:numCache>
                      <c:formatCode>General</c:formatCode>
                      <c:ptCount val="52"/>
                      <c:pt idx="0">
                        <c:v>1.1737297759568182</c:v>
                      </c:pt>
                      <c:pt idx="1">
                        <c:v>1.4948966991409236</c:v>
                      </c:pt>
                      <c:pt idx="2">
                        <c:v>1.8926555222794794</c:v>
                      </c:pt>
                      <c:pt idx="3">
                        <c:v>2.411882503404267</c:v>
                      </c:pt>
                      <c:pt idx="4">
                        <c:v>2.9311094845290544</c:v>
                      </c:pt>
                      <c:pt idx="5">
                        <c:v>3.4503364656538418</c:v>
                      </c:pt>
                      <c:pt idx="6">
                        <c:v>3.9695634467786292</c:v>
                      </c:pt>
                      <c:pt idx="7">
                        <c:v>4.6510518943613457</c:v>
                      </c:pt>
                      <c:pt idx="8">
                        <c:v>5.332540341944064</c:v>
                      </c:pt>
                      <c:pt idx="9">
                        <c:v>6.0140287895267788</c:v>
                      </c:pt>
                      <c:pt idx="10">
                        <c:v>6.6955172371094962</c:v>
                      </c:pt>
                      <c:pt idx="11">
                        <c:v>7.249202249251093</c:v>
                      </c:pt>
                      <c:pt idx="12">
                        <c:v>7.8028872613926916</c:v>
                      </c:pt>
                      <c:pt idx="13">
                        <c:v>8.3565722735342884</c:v>
                      </c:pt>
                      <c:pt idx="14">
                        <c:v>8.9102572856758844</c:v>
                      </c:pt>
                      <c:pt idx="15">
                        <c:v>9.4639422978174856</c:v>
                      </c:pt>
                      <c:pt idx="16">
                        <c:v>9.9726744350858052</c:v>
                      </c:pt>
                      <c:pt idx="17">
                        <c:v>10.481406572354127</c:v>
                      </c:pt>
                      <c:pt idx="18">
                        <c:v>10.990138709622446</c:v>
                      </c:pt>
                      <c:pt idx="19">
                        <c:v>11.498870846890766</c:v>
                      </c:pt>
                      <c:pt idx="20">
                        <c:v>11.744710349914858</c:v>
                      </c:pt>
                      <c:pt idx="21">
                        <c:v>11.990549852938951</c:v>
                      </c:pt>
                      <c:pt idx="22">
                        <c:v>12.236389355963043</c:v>
                      </c:pt>
                      <c:pt idx="23">
                        <c:v>12.482228858987135</c:v>
                      </c:pt>
                      <c:pt idx="24">
                        <c:v>12.400156032333285</c:v>
                      </c:pt>
                      <c:pt idx="25">
                        <c:v>12.318083205679438</c:v>
                      </c:pt>
                      <c:pt idx="26">
                        <c:v>12.236010379025592</c:v>
                      </c:pt>
                      <c:pt idx="27">
                        <c:v>12.153937552371746</c:v>
                      </c:pt>
                      <c:pt idx="28">
                        <c:v>12.071864725717898</c:v>
                      </c:pt>
                      <c:pt idx="29">
                        <c:v>11.643034784221591</c:v>
                      </c:pt>
                      <c:pt idx="30">
                        <c:v>11.214204842725282</c:v>
                      </c:pt>
                      <c:pt idx="31">
                        <c:v>10.785374901228975</c:v>
                      </c:pt>
                      <c:pt idx="32">
                        <c:v>10.356544959732666</c:v>
                      </c:pt>
                      <c:pt idx="33">
                        <c:v>9.8527248297084089</c:v>
                      </c:pt>
                      <c:pt idx="34">
                        <c:v>9.3489046996841498</c:v>
                      </c:pt>
                      <c:pt idx="35">
                        <c:v>8.8450845696598943</c:v>
                      </c:pt>
                      <c:pt idx="36">
                        <c:v>8.3412644396356299</c:v>
                      </c:pt>
                      <c:pt idx="37">
                        <c:v>7.8374443096113744</c:v>
                      </c:pt>
                      <c:pt idx="38">
                        <c:v>7.1400789582716442</c:v>
                      </c:pt>
                      <c:pt idx="39">
                        <c:v>6.4427136069319149</c:v>
                      </c:pt>
                      <c:pt idx="40">
                        <c:v>5.7453482555921855</c:v>
                      </c:pt>
                      <c:pt idx="41">
                        <c:v>5.0490861074892193</c:v>
                      </c:pt>
                      <c:pt idx="42">
                        <c:v>4.4097076146257708</c:v>
                      </c:pt>
                      <c:pt idx="43">
                        <c:v>3.7714323249990871</c:v>
                      </c:pt>
                      <c:pt idx="44">
                        <c:v>3.1331570353724025</c:v>
                      </c:pt>
                      <c:pt idx="45">
                        <c:v>2.494881745745718</c:v>
                      </c:pt>
                      <c:pt idx="46">
                        <c:v>2.2654041474051958</c:v>
                      </c:pt>
                      <c:pt idx="47">
                        <c:v>2.0359265490646736</c:v>
                      </c:pt>
                      <c:pt idx="48">
                        <c:v>1.8064489507241512</c:v>
                      </c:pt>
                      <c:pt idx="49">
                        <c:v>1.5769713523836291</c:v>
                      </c:pt>
                      <c:pt idx="50">
                        <c:v>1.3474937540431067</c:v>
                      </c:pt>
                      <c:pt idx="51">
                        <c:v>1.1651165558973196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2-A64B-431C-B9D5-7099809DACF1}"/>
                  </c:ext>
                </c:extLst>
              </c15:ser>
            </c15:filteredLineSeries>
          </c:ext>
        </c:extLst>
      </c:lineChart>
      <c:catAx>
        <c:axId val="463614824"/>
        <c:scaling>
          <c:orientation val="minMax"/>
        </c:scaling>
        <c:delete val="0"/>
        <c:axPos val="b"/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379572992"/>
        <c:crosses val="autoZero"/>
        <c:auto val="1"/>
        <c:lblAlgn val="ctr"/>
        <c:lblOffset val="100"/>
        <c:noMultiLvlLbl val="0"/>
      </c:catAx>
      <c:valAx>
        <c:axId val="379572992"/>
        <c:scaling>
          <c:orientation val="minMax"/>
          <c:max val="5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63614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4346631671041123"/>
          <c:y val="0.24131889763779524"/>
          <c:w val="0.24640048118985128"/>
          <c:h val="7.81255468066491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/>
              <a:t>Timefordelt sol</a:t>
            </a:r>
            <a:r>
              <a:rPr lang="da-DK" baseline="0"/>
              <a:t> og vind</a:t>
            </a:r>
          </a:p>
          <a:p>
            <a:pPr>
              <a:defRPr/>
            </a:pPr>
            <a:endParaRPr lang="da-DK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>
        <c:manualLayout>
          <c:layoutTarget val="inner"/>
          <c:xMode val="edge"/>
          <c:yMode val="edge"/>
          <c:x val="0.11117507497529043"/>
          <c:y val="0.19859428134773338"/>
          <c:w val="0.85186639265676023"/>
          <c:h val="0.67406897720180559"/>
        </c:manualLayout>
      </c:layout>
      <c:lineChart>
        <c:grouping val="standard"/>
        <c:varyColors val="0"/>
        <c:ser>
          <c:idx val="2"/>
          <c:order val="2"/>
          <c:tx>
            <c:strRef>
              <c:f>'Vind og sol'!$C$6</c:f>
              <c:strCache>
                <c:ptCount val="1"/>
                <c:pt idx="0">
                  <c:v>vind</c:v>
                </c:pt>
              </c:strCache>
            </c:strRef>
          </c:tx>
          <c:spPr>
            <a:ln w="28575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none"/>
          </c:marker>
          <c:val>
            <c:numRef>
              <c:f>'Vind og sol'!$C$7:$C$30</c:f>
              <c:numCache>
                <c:formatCode>0.00</c:formatCode>
                <c:ptCount val="24"/>
                <c:pt idx="0">
                  <c:v>326.08324349065816</c:v>
                </c:pt>
                <c:pt idx="1">
                  <c:v>323.87675461813359</c:v>
                </c:pt>
                <c:pt idx="2">
                  <c:v>317.00899395045604</c:v>
                </c:pt>
                <c:pt idx="3">
                  <c:v>292.68763784292634</c:v>
                </c:pt>
                <c:pt idx="4">
                  <c:v>273.94765919591993</c:v>
                </c:pt>
                <c:pt idx="5">
                  <c:v>298.32360842350016</c:v>
                </c:pt>
                <c:pt idx="6">
                  <c:v>311.08664333349469</c:v>
                </c:pt>
                <c:pt idx="7">
                  <c:v>389.00419808607973</c:v>
                </c:pt>
                <c:pt idx="8">
                  <c:v>487.27006774213555</c:v>
                </c:pt>
                <c:pt idx="9">
                  <c:v>562.23722765562195</c:v>
                </c:pt>
                <c:pt idx="10">
                  <c:v>567.82337337346462</c:v>
                </c:pt>
                <c:pt idx="11">
                  <c:v>599.0545975671015</c:v>
                </c:pt>
                <c:pt idx="12">
                  <c:v>630.16461892033863</c:v>
                </c:pt>
                <c:pt idx="13">
                  <c:v>681.92152690063904</c:v>
                </c:pt>
                <c:pt idx="14">
                  <c:v>743.4005879895642</c:v>
                </c:pt>
                <c:pt idx="15">
                  <c:v>766.82270578037651</c:v>
                </c:pt>
                <c:pt idx="16">
                  <c:v>741.12634922368034</c:v>
                </c:pt>
                <c:pt idx="17">
                  <c:v>670.70645528113994</c:v>
                </c:pt>
                <c:pt idx="18">
                  <c:v>562.40382169675217</c:v>
                </c:pt>
                <c:pt idx="19">
                  <c:v>425.75503721583823</c:v>
                </c:pt>
                <c:pt idx="20">
                  <c:v>356.59258234128413</c:v>
                </c:pt>
                <c:pt idx="21">
                  <c:v>345.4510595249381</c:v>
                </c:pt>
                <c:pt idx="22">
                  <c:v>357.5382431472687</c:v>
                </c:pt>
                <c:pt idx="23">
                  <c:v>362.1591788187306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31-4703-827F-B7200F12A6DD}"/>
            </c:ext>
          </c:extLst>
        </c:ser>
        <c:ser>
          <c:idx val="3"/>
          <c:order val="3"/>
          <c:tx>
            <c:strRef>
              <c:f>'Vind og sol'!$D$6</c:f>
              <c:strCache>
                <c:ptCount val="1"/>
                <c:pt idx="0">
                  <c:v>sol</c:v>
                </c:pt>
              </c:strCache>
            </c:strRef>
          </c:tx>
          <c:spPr>
            <a:ln w="28575" cap="rnd">
              <a:solidFill>
                <a:srgbClr val="FFCC00"/>
              </a:solidFill>
              <a:round/>
            </a:ln>
            <a:effectLst/>
          </c:spPr>
          <c:marker>
            <c:symbol val="none"/>
          </c:marker>
          <c:val>
            <c:numRef>
              <c:f>'Vind og sol'!$D$7:$D$30</c:f>
              <c:numCache>
                <c:formatCode>0.00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4.6303541322858326</c:v>
                </c:pt>
                <c:pt idx="4">
                  <c:v>83.185812003384967</c:v>
                </c:pt>
                <c:pt idx="5">
                  <c:v>213.43447094665299</c:v>
                </c:pt>
                <c:pt idx="6">
                  <c:v>355.31646050384035</c:v>
                </c:pt>
                <c:pt idx="7">
                  <c:v>492.43749209916314</c:v>
                </c:pt>
                <c:pt idx="8">
                  <c:v>617.78832527755878</c:v>
                </c:pt>
                <c:pt idx="9">
                  <c:v>732.67930636490121</c:v>
                </c:pt>
                <c:pt idx="10">
                  <c:v>800.1105270346568</c:v>
                </c:pt>
                <c:pt idx="11">
                  <c:v>820.54537727501622</c:v>
                </c:pt>
                <c:pt idx="12">
                  <c:v>800.1105270346568</c:v>
                </c:pt>
                <c:pt idx="13">
                  <c:v>732.67930636490121</c:v>
                </c:pt>
                <c:pt idx="14">
                  <c:v>617.78832527755878</c:v>
                </c:pt>
                <c:pt idx="15">
                  <c:v>492.43749209916314</c:v>
                </c:pt>
                <c:pt idx="16">
                  <c:v>355.31646050384035</c:v>
                </c:pt>
                <c:pt idx="17">
                  <c:v>213.43447094665299</c:v>
                </c:pt>
                <c:pt idx="18">
                  <c:v>83.185812003384967</c:v>
                </c:pt>
                <c:pt idx="19">
                  <c:v>4.6303541322858326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C31-4703-827F-B7200F12A6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2022440"/>
        <c:axId val="582030640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'Vind og sol'!$A$6</c15:sqref>
                        </c15:formulaRef>
                      </c:ext>
                    </c:extLst>
                    <c:strCache>
                      <c:ptCount val="1"/>
                      <c:pt idx="0">
                        <c:v>Time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val>
                  <c:numRef>
                    <c:extLst>
                      <c:ext uri="{02D57815-91ED-43cb-92C2-25804820EDAC}">
                        <c15:formulaRef>
                          <c15:sqref>'Vind og sol'!$A$7:$A$30</c15:sqref>
                        </c15:formulaRef>
                      </c:ext>
                    </c:extLst>
                    <c:numCache>
                      <c:formatCode>General</c:formatCode>
                      <c:ptCount val="24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  <c:pt idx="8">
                        <c:v>9</c:v>
                      </c:pt>
                      <c:pt idx="9">
                        <c:v>10</c:v>
                      </c:pt>
                      <c:pt idx="10">
                        <c:v>11</c:v>
                      </c:pt>
                      <c:pt idx="11">
                        <c:v>12</c:v>
                      </c:pt>
                      <c:pt idx="12">
                        <c:v>13</c:v>
                      </c:pt>
                      <c:pt idx="13">
                        <c:v>14</c:v>
                      </c:pt>
                      <c:pt idx="14">
                        <c:v>15</c:v>
                      </c:pt>
                      <c:pt idx="15">
                        <c:v>16</c:v>
                      </c:pt>
                      <c:pt idx="16">
                        <c:v>17</c:v>
                      </c:pt>
                      <c:pt idx="17">
                        <c:v>18</c:v>
                      </c:pt>
                      <c:pt idx="18">
                        <c:v>19</c:v>
                      </c:pt>
                      <c:pt idx="19">
                        <c:v>20</c:v>
                      </c:pt>
                      <c:pt idx="20">
                        <c:v>21</c:v>
                      </c:pt>
                      <c:pt idx="21">
                        <c:v>22</c:v>
                      </c:pt>
                      <c:pt idx="22">
                        <c:v>23</c:v>
                      </c:pt>
                      <c:pt idx="23">
                        <c:v>24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2-AC31-4703-827F-B7200F12A6DD}"/>
                  </c:ext>
                </c:extLst>
              </c15:ser>
            </c15:filteredLineSeries>
            <c15:filteredLin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'Vind og sol'!$B$6</c15:sqref>
                        </c15:formulaRef>
                      </c:ext>
                    </c:extLst>
                    <c:strCache>
                      <c:ptCount val="1"/>
                      <c:pt idx="0">
                        <c:v>rå</c:v>
                      </c:pt>
                    </c:strCache>
                  </c:strRef>
                </c:tx>
                <c:spPr>
                  <a:ln w="28575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none"/>
                </c:marker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'Vind og sol'!$B$7:$B$30</c15:sqref>
                        </c15:formulaRef>
                      </c:ext>
                    </c:extLst>
                    <c:numCache>
                      <c:formatCode>General</c:formatCode>
                      <c:ptCount val="24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0.23151770661429161</c:v>
                      </c:pt>
                      <c:pt idx="4">
                        <c:v>4.159290600169248</c:v>
                      </c:pt>
                      <c:pt idx="5">
                        <c:v>10.67172354733265</c:v>
                      </c:pt>
                      <c:pt idx="6">
                        <c:v>17.765823025192017</c:v>
                      </c:pt>
                      <c:pt idx="7">
                        <c:v>24.621874604958158</c:v>
                      </c:pt>
                      <c:pt idx="8">
                        <c:v>30.889416263877937</c:v>
                      </c:pt>
                      <c:pt idx="9">
                        <c:v>36.63396531824506</c:v>
                      </c:pt>
                      <c:pt idx="10">
                        <c:v>40.00552635173284</c:v>
                      </c:pt>
                      <c:pt idx="11">
                        <c:v>41.027268863750812</c:v>
                      </c:pt>
                      <c:pt idx="12">
                        <c:v>40.00552635173284</c:v>
                      </c:pt>
                      <c:pt idx="13">
                        <c:v>36.63396531824506</c:v>
                      </c:pt>
                      <c:pt idx="14">
                        <c:v>30.889416263877937</c:v>
                      </c:pt>
                      <c:pt idx="15">
                        <c:v>24.621874604958158</c:v>
                      </c:pt>
                      <c:pt idx="16">
                        <c:v>17.765823025192017</c:v>
                      </c:pt>
                      <c:pt idx="17">
                        <c:v>10.67172354733265</c:v>
                      </c:pt>
                      <c:pt idx="18">
                        <c:v>4.159290600169248</c:v>
                      </c:pt>
                      <c:pt idx="19">
                        <c:v>0.23151770661429161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0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AC31-4703-827F-B7200F12A6DD}"/>
                  </c:ext>
                </c:extLst>
              </c15:ser>
            </c15:filteredLineSeries>
          </c:ext>
        </c:extLst>
      </c:lineChart>
      <c:catAx>
        <c:axId val="58202244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582030640"/>
        <c:crosses val="autoZero"/>
        <c:auto val="1"/>
        <c:lblAlgn val="ctr"/>
        <c:lblOffset val="100"/>
        <c:noMultiLvlLbl val="0"/>
      </c:catAx>
      <c:valAx>
        <c:axId val="582030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582022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8513298337707785"/>
          <c:y val="0.66724482356372117"/>
          <c:w val="0.24640048118985128"/>
          <c:h val="7.8125546806649182E-2"/>
        </c:manualLayout>
      </c:layout>
      <c:overlay val="0"/>
      <c:spPr>
        <a:noFill/>
        <a:ln>
          <a:solidFill>
            <a:srgbClr val="FFCC00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457CBE-B354-40BD-8116-A97E2472F967}" type="datetimeFigureOut">
              <a:rPr lang="da-DK" smtClean="0"/>
              <a:pPr/>
              <a:t>20-01-2023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39693B-3F24-4040-AD18-B41265E1CFF6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581773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E682B2-CCCF-45F5-AE3E-315A5D4E42CB}" type="datetimeFigureOut">
              <a:rPr lang="da-DK" smtClean="0"/>
              <a:pPr/>
              <a:t>20-01-2023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8E6588-0AB6-401A-A789-E9A1982DF07E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914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8E6588-0AB6-401A-A789-E9A1982DF07E}" type="slidenum">
              <a:rPr lang="da-DK" smtClean="0"/>
              <a:pPr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68057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905598"/>
            <a:ext cx="7772400" cy="1470025"/>
          </a:xfrm>
        </p:spPr>
        <p:txBody>
          <a:bodyPr/>
          <a:lstStyle/>
          <a:p>
            <a:r>
              <a:rPr lang="da-DK" dirty="0"/>
              <a:t>Klik for at redigere titel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71703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Klik for at redigere undertitel</a:t>
            </a: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6BEE9-EC27-488D-81FB-1029F9B40EFA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15B24A9-FD4A-427B-B1C3-5755B2A6D2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8596" y="6357958"/>
            <a:ext cx="4503444" cy="2936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a-DK" dirty="0"/>
              <a:t>Ulrik Jørgensen – Udvikling af lokale energifællesskaber – støttet af Vissing Fonden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Klik for at redigere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77539" y="1916832"/>
            <a:ext cx="8229600" cy="3768733"/>
          </a:xfrm>
        </p:spPr>
        <p:txBody>
          <a:bodyPr/>
          <a:lstStyle/>
          <a:p>
            <a:pPr lvl="0"/>
            <a:r>
              <a:rPr lang="da-DK" dirty="0"/>
              <a:t>Klik for at redigere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Ulrik Jørgensen – Udvikling af lokale energifællesskaber – støttet af Vissing Fonden</a:t>
            </a: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6BEE9-EC27-488D-81FB-1029F9B40EF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Klik for at redigere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2285992"/>
            <a:ext cx="4038600" cy="38401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redigere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2285992"/>
            <a:ext cx="4038600" cy="38401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redigere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Ulrik Jørgensen – Udvikling af lokale energifællesskaber – støttet af Vissing Fonden</a:t>
            </a:r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6BEE9-EC27-488D-81FB-1029F9B40EF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77539" y="854090"/>
            <a:ext cx="8229600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titel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2235177"/>
            <a:ext cx="8229600" cy="3768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Klik for at redigere typografi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28596" y="6357958"/>
            <a:ext cx="4647460" cy="2936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a-DK" dirty="0"/>
              <a:t>Ulrik Jørgensen – Udvikling af lokale energifællesskaber – støttet af Vissing Fonden</a:t>
            </a: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7358082" y="6356351"/>
            <a:ext cx="1328718" cy="2873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46BEE9-EC27-488D-81FB-1029F9B40EFA}" type="slidenum">
              <a:rPr lang="da-DK" smtClean="0"/>
              <a:pPr/>
              <a:t>‹nr.›</a:t>
            </a:fld>
            <a:endParaRPr lang="da-DK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ulrik@uj-consult.dk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nergifaellesskaber.dk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g"/><Relationship Id="rId4" Type="http://schemas.openxmlformats.org/officeDocument/2006/relationships/hyperlink" Target="http://www.termonet.dk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899954-300E-4376-83A7-493178B1E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196752"/>
            <a:ext cx="7772400" cy="2256655"/>
          </a:xfrm>
        </p:spPr>
        <p:txBody>
          <a:bodyPr>
            <a:noAutofit/>
          </a:bodyPr>
          <a:lstStyle/>
          <a:p>
            <a:r>
              <a:rPr lang="da-DK" sz="3600" dirty="0"/>
              <a:t>Fælles varme og lokal VE-produktion i </a:t>
            </a:r>
            <a:br>
              <a:rPr lang="da-DK" sz="3600" dirty="0"/>
            </a:br>
            <a:r>
              <a:rPr lang="da-DK" sz="3600" dirty="0"/>
              <a:t>ny bæredygtig bydel (Baungaard)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B6B6458-B218-42CE-9548-7799687B6F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5656" y="4005064"/>
            <a:ext cx="6782544" cy="1512168"/>
          </a:xfrm>
        </p:spPr>
        <p:txBody>
          <a:bodyPr>
            <a:normAutofit fontScale="92500"/>
          </a:bodyPr>
          <a:lstStyle/>
          <a:p>
            <a:pPr algn="l"/>
            <a:r>
              <a:rPr lang="da-DK" dirty="0"/>
              <a:t>Ulrik Jørgensen, forsker og rådgiver</a:t>
            </a:r>
          </a:p>
          <a:p>
            <a:pPr algn="l"/>
            <a:r>
              <a:rPr lang="da-DK" dirty="0"/>
              <a:t>Møde på Baungaard, den 18. januar 2023</a:t>
            </a:r>
          </a:p>
          <a:p>
            <a:pPr algn="l"/>
            <a:r>
              <a:rPr lang="da-DK" dirty="0" err="1"/>
              <a:t>Email</a:t>
            </a:r>
            <a:r>
              <a:rPr lang="da-DK" dirty="0"/>
              <a:t>: </a:t>
            </a:r>
            <a:r>
              <a:rPr lang="da-DK" dirty="0">
                <a:hlinkClick r:id="rId2"/>
              </a:rPr>
              <a:t>ulrik@uj-consult.dk</a:t>
            </a:r>
            <a:r>
              <a:rPr lang="da-DK" dirty="0"/>
              <a:t> - Mobil: 2166 5424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530EC5D-855D-441F-A7DF-9B31D0758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6BEE9-EC27-488D-81FB-1029F9B40EFA}" type="slidenum">
              <a:rPr lang="da-DK" smtClean="0"/>
              <a:pPr/>
              <a:t>1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9454059-BA27-4FE0-9479-74B70817B8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8596" y="6357958"/>
            <a:ext cx="4575452" cy="293687"/>
          </a:xfrm>
        </p:spPr>
        <p:txBody>
          <a:bodyPr/>
          <a:lstStyle/>
          <a:p>
            <a:r>
              <a:rPr lang="da-DK" dirty="0"/>
              <a:t>Ulrik Jørgensen – Udvikling af lokale energifællesskaber – støtter af Vissing Fonden</a:t>
            </a:r>
          </a:p>
        </p:txBody>
      </p:sp>
    </p:spTree>
    <p:extLst>
      <p:ext uri="{BB962C8B-B14F-4D97-AF65-F5344CB8AC3E}">
        <p14:creationId xmlns:p14="http://schemas.microsoft.com/office/powerpoint/2010/main" val="3456421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6E05F1-CCD8-4EDD-8481-D19C8536E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539" y="692696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da-DK" dirty="0"/>
              <a:t>De aktuelle udfordringer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7D41060-8C5D-4F16-BC46-86DC7F2E7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539" y="1628800"/>
            <a:ext cx="8229600" cy="4464496"/>
          </a:xfrm>
        </p:spPr>
        <p:txBody>
          <a:bodyPr>
            <a:noAutofit/>
          </a:bodyPr>
          <a:lstStyle/>
          <a:p>
            <a:r>
              <a:rPr lang="da-DK" sz="2400" dirty="0"/>
              <a:t>nye bydele bliver etableret hvert år – de bør nytænkes i forhold til de traditionelle parcelhuskvarterer og være bæredygtige: </a:t>
            </a:r>
          </a:p>
          <a:p>
            <a:pPr marL="0" indent="0">
              <a:buNone/>
            </a:pPr>
            <a:r>
              <a:rPr lang="da-DK" sz="2400" dirty="0"/>
              <a:t>     - klimaomstillingen indebærer en elektrificering af varme og</a:t>
            </a:r>
            <a:br>
              <a:rPr lang="da-DK" sz="2400" dirty="0"/>
            </a:br>
            <a:r>
              <a:rPr lang="da-DK" sz="2400" dirty="0"/>
              <a:t>       transport, som en del af planlægningen</a:t>
            </a:r>
          </a:p>
          <a:p>
            <a:pPr marL="0" indent="0">
              <a:buNone/>
            </a:pPr>
            <a:r>
              <a:rPr lang="da-DK" sz="2400" dirty="0"/>
              <a:t>     - nye bydel åbner også for at etablere egenproduktion af VE</a:t>
            </a:r>
            <a:br>
              <a:rPr lang="da-DK" sz="2400" dirty="0"/>
            </a:br>
            <a:r>
              <a:rPr lang="da-DK" sz="2400" dirty="0"/>
              <a:t>       (vind, sol, bio*)</a:t>
            </a:r>
          </a:p>
          <a:p>
            <a:r>
              <a:rPr lang="da-DK" sz="2400" dirty="0"/>
              <a:t>fjernvarmen er ofte langt væk, det kollektive elnet er baseret på et fluktuerende </a:t>
            </a:r>
            <a:r>
              <a:rPr lang="da-DK" sz="2400" dirty="0" err="1"/>
              <a:t>elmarked</a:t>
            </a:r>
            <a:r>
              <a:rPr lang="da-DK" sz="2400" dirty="0"/>
              <a:t>, ofte med begrænset kapacitet</a:t>
            </a:r>
          </a:p>
          <a:p>
            <a:r>
              <a:rPr lang="da-DK" sz="2400" dirty="0"/>
              <a:t>alternativet er lokalt organiseret fælles varmeanlæg og udbygning af egenproduktion af el baseret på VE</a:t>
            </a:r>
          </a:p>
          <a:p>
            <a:r>
              <a:rPr lang="da-DK" sz="2400" dirty="0"/>
              <a:t>kræver lokal indsats og ejerskab med et langsigtet perspektiv</a:t>
            </a:r>
          </a:p>
          <a:p>
            <a:endParaRPr lang="da-DK" sz="2400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7FE8F85-54CA-4398-BE0D-E61005D08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8596" y="6357958"/>
            <a:ext cx="4791476" cy="293687"/>
          </a:xfrm>
        </p:spPr>
        <p:txBody>
          <a:bodyPr/>
          <a:lstStyle/>
          <a:p>
            <a:r>
              <a:rPr lang="da-DK" dirty="0"/>
              <a:t>Ulrik Jørgensen – Udvikling af lokale energifællesskaber – støttet af Vissing Fonden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4198380-B97F-4DB4-A2DE-289F2D401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6BEE9-EC27-488D-81FB-1029F9B40EFA}" type="slidenum">
              <a:rPr lang="da-DK" smtClean="0"/>
              <a:pPr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3739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6E05F1-CCD8-4EDD-8481-D19C8536E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539" y="692696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da-DK" dirty="0"/>
              <a:t>Forslaget til en bæredygtig bydel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7FE8F85-54CA-4398-BE0D-E61005D08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8596" y="6357958"/>
            <a:ext cx="4791476" cy="293687"/>
          </a:xfrm>
        </p:spPr>
        <p:txBody>
          <a:bodyPr/>
          <a:lstStyle/>
          <a:p>
            <a:r>
              <a:rPr lang="da-DK" dirty="0"/>
              <a:t>Ulrik Jørgensen – Udvikling af lokale energifællesskaber – støttet af Vissing Fonden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4198380-B97F-4DB4-A2DE-289F2D401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6BEE9-EC27-488D-81FB-1029F9B40EFA}" type="slidenum">
              <a:rPr lang="da-DK" smtClean="0"/>
              <a:pPr/>
              <a:t>3</a:t>
            </a:fld>
            <a:endParaRPr lang="da-DK"/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7AAE7ABD-FB7F-28D4-4DBC-BB788B327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7944" y="1700808"/>
            <a:ext cx="4639195" cy="4104456"/>
          </a:xfrm>
        </p:spPr>
        <p:txBody>
          <a:bodyPr>
            <a:noAutofit/>
          </a:bodyPr>
          <a:lstStyle/>
          <a:p>
            <a:r>
              <a:rPr lang="da-DK" sz="2400" dirty="0"/>
              <a:t>bydel med fokus på fællesskab om naturområder og faciliteter</a:t>
            </a:r>
          </a:p>
          <a:p>
            <a:r>
              <a:rPr lang="da-DK" sz="2400" dirty="0"/>
              <a:t>rækkehuse og bygninger med flere boliger gør kombination af flere løsninger i dansk lovgivning om </a:t>
            </a:r>
            <a:r>
              <a:rPr lang="da-DK" sz="2400" dirty="0" err="1"/>
              <a:t>eltilslutning</a:t>
            </a:r>
            <a:endParaRPr lang="da-DK" sz="2400" dirty="0"/>
          </a:p>
          <a:p>
            <a:r>
              <a:rPr lang="da-DK" sz="2400" dirty="0"/>
              <a:t>fælles varmeløsninger mulige inden for eksisterende lovgivning</a:t>
            </a:r>
          </a:p>
          <a:p>
            <a:r>
              <a:rPr lang="da-DK" sz="2400" dirty="0"/>
              <a:t>udnyttelse af åbne landområder omkring bydelen</a:t>
            </a:r>
          </a:p>
        </p:txBody>
      </p:sp>
      <p:pic>
        <p:nvPicPr>
          <p:cNvPr id="15" name="Billede 14">
            <a:extLst>
              <a:ext uri="{FF2B5EF4-FFF2-40B4-BE49-F238E27FC236}">
                <a16:creationId xmlns:a16="http://schemas.microsoft.com/office/drawing/2014/main" id="{DA3ABBE8-F60A-0AD0-BA00-8A0CEBFBA1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3" b="12321"/>
          <a:stretch/>
        </p:blipFill>
        <p:spPr>
          <a:xfrm>
            <a:off x="428596" y="1624684"/>
            <a:ext cx="3446389" cy="4555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37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6E05F1-CCD8-4EDD-8481-D19C8536E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539" y="692696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da-DK" dirty="0"/>
              <a:t>Hvad er et lokalt energifællesskab?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7D41060-8C5D-4F16-BC46-86DC7F2E7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539" y="1628800"/>
            <a:ext cx="8229600" cy="4464496"/>
          </a:xfrm>
        </p:spPr>
        <p:txBody>
          <a:bodyPr>
            <a:noAutofit/>
          </a:bodyPr>
          <a:lstStyle/>
          <a:p>
            <a:r>
              <a:rPr lang="da-DK" sz="2400" dirty="0"/>
              <a:t>et lokalt energifællesskab har borgere, mindre virksomheder og/eller kommunale institutioner som medlemmer organiseret som andelsvirksomhed (</a:t>
            </a:r>
            <a:r>
              <a:rPr lang="da-DK" sz="2400" dirty="0" err="1"/>
              <a:t>amba</a:t>
            </a:r>
            <a:r>
              <a:rPr lang="da-DK" sz="2400" dirty="0"/>
              <a:t>) </a:t>
            </a:r>
          </a:p>
          <a:p>
            <a:r>
              <a:rPr lang="da-DK" sz="2400" dirty="0"/>
              <a:t>anlæg skal ligge i ‘nærheden’ af hinanden – afstand ‘nogle’ km</a:t>
            </a:r>
          </a:p>
          <a:p>
            <a:r>
              <a:rPr lang="da-DK" sz="2400" dirty="0"/>
              <a:t>ifølge Elforsyningsloven og VE-loven har et energifællesskab ret til at producere VE, lagre og forbruge el og konvertere el til varme og/eller ladning af el-baseret transportdrevet</a:t>
            </a:r>
          </a:p>
          <a:p>
            <a:r>
              <a:rPr lang="da-DK" sz="2400" dirty="0"/>
              <a:t>det skal ske på ikke-kommercielle vilkår med henblik på egne besparelser, sociale og/eller andre fordele</a:t>
            </a:r>
          </a:p>
          <a:p>
            <a:r>
              <a:rPr lang="da-DK" sz="2400" dirty="0"/>
              <a:t>medlemmerne </a:t>
            </a:r>
            <a:r>
              <a:rPr lang="da-DK" sz="2400" b="1" dirty="0"/>
              <a:t>deler</a:t>
            </a:r>
            <a:r>
              <a:rPr lang="da-DK" sz="2400" dirty="0"/>
              <a:t> omkostningerne til fælles produktion af el og varme, og sælger og køber </a:t>
            </a:r>
            <a:r>
              <a:rPr lang="da-DK" sz="2400" b="1" dirty="0"/>
              <a:t>sammen</a:t>
            </a:r>
            <a:r>
              <a:rPr lang="da-DK" sz="2400" dirty="0"/>
              <a:t> fra elmarkedet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7FE8F85-54CA-4398-BE0D-E61005D08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8596" y="6357958"/>
            <a:ext cx="4791476" cy="293687"/>
          </a:xfrm>
        </p:spPr>
        <p:txBody>
          <a:bodyPr/>
          <a:lstStyle/>
          <a:p>
            <a:r>
              <a:rPr lang="da-DK" dirty="0"/>
              <a:t>Ulrik Jørgensen – Udvikling af lokale energifællesskaber – støttet af Vissing Fonden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4198380-B97F-4DB4-A2DE-289F2D401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6BEE9-EC27-488D-81FB-1029F9B40EFA}" type="slidenum">
              <a:rPr lang="da-DK" smtClean="0"/>
              <a:pPr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5765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6E05F1-CCD8-4EDD-8481-D19C8536E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539" y="692696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da-DK" dirty="0"/>
              <a:t>Nærhed mellem produktion og forbrug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7D41060-8C5D-4F16-BC46-86DC7F2E7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539" y="1628800"/>
            <a:ext cx="8229600" cy="4464496"/>
          </a:xfrm>
        </p:spPr>
        <p:txBody>
          <a:bodyPr>
            <a:noAutofit/>
          </a:bodyPr>
          <a:lstStyle/>
          <a:p>
            <a:r>
              <a:rPr lang="da-DK" sz="2400" dirty="0"/>
              <a:t>et lokalt energifællesskab bygger på nærheden mellem produktion og forbrug, der ikke kræver udbygning af elnettet</a:t>
            </a:r>
          </a:p>
          <a:p>
            <a:r>
              <a:rPr lang="da-DK" sz="2400" dirty="0"/>
              <a:t>får ‘lokal kollektiv tarifering’, hvor tariffen for deling af egen produktion alene skal dække omkostningerne til det lokale net </a:t>
            </a:r>
          </a:p>
          <a:p>
            <a:r>
              <a:rPr lang="da-DK" sz="2400" dirty="0"/>
              <a:t>i modsætning hertil har dansk klimapolitik fokuseret på store, kommercielle anlæg til elproduktion og udbygning af elnettet</a:t>
            </a:r>
          </a:p>
          <a:p>
            <a:r>
              <a:rPr lang="da-DK" sz="2400" dirty="0"/>
              <a:t>der har manglet fokus på energisystemets robusthed (tilpasningsevne) og den lokale sammenhængskraft</a:t>
            </a:r>
          </a:p>
          <a:p>
            <a:r>
              <a:rPr lang="da-DK" sz="2400" dirty="0"/>
              <a:t>påstand om lokal modstand mod VE, som snarere skyldes manglende lokal involvering og store kommercielle anlæg</a:t>
            </a:r>
          </a:p>
          <a:p>
            <a:r>
              <a:rPr lang="da-DK" sz="2400" dirty="0"/>
              <a:t>borgerne bliver set som et ‘problem’ mere end en ‘løsning’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7FE8F85-54CA-4398-BE0D-E61005D08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8596" y="6357958"/>
            <a:ext cx="4791476" cy="293687"/>
          </a:xfrm>
        </p:spPr>
        <p:txBody>
          <a:bodyPr/>
          <a:lstStyle/>
          <a:p>
            <a:r>
              <a:rPr lang="da-DK" dirty="0"/>
              <a:t>Ulrik Jørgensen – Udvikling af lokale energifællesskaber – støttet af Vissing Fonden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4198380-B97F-4DB4-A2DE-289F2D401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6BEE9-EC27-488D-81FB-1029F9B40EFA}" type="slidenum">
              <a:rPr lang="da-DK" smtClean="0"/>
              <a:pPr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6568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6E05F1-CCD8-4EDD-8481-D19C8536E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539" y="692696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da-DK" dirty="0"/>
              <a:t>Lokale fællesskaber er en god idé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7D41060-8C5D-4F16-BC46-86DC7F2E7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539" y="1628800"/>
            <a:ext cx="8229600" cy="4536504"/>
          </a:xfrm>
        </p:spPr>
        <p:txBody>
          <a:bodyPr>
            <a:normAutofit/>
          </a:bodyPr>
          <a:lstStyle/>
          <a:p>
            <a:r>
              <a:rPr lang="da-DK" sz="2400" dirty="0"/>
              <a:t>skaber inddragelse og øget bevidsthed om forbrug</a:t>
            </a:r>
          </a:p>
          <a:p>
            <a:r>
              <a:rPr lang="da-DK" sz="2400" dirty="0"/>
              <a:t>kan dække alt: el, varme og elbiler</a:t>
            </a:r>
          </a:p>
          <a:p>
            <a:r>
              <a:rPr lang="da-DK" sz="2400" dirty="0"/>
              <a:t>salg af overskud, nedsat belastningen af elnettet og øget  robusthed</a:t>
            </a:r>
          </a:p>
          <a:p>
            <a:r>
              <a:rPr lang="da-DK" sz="2400" dirty="0"/>
              <a:t>reduceret CO</a:t>
            </a:r>
            <a:r>
              <a:rPr lang="da-DK" sz="2400" baseline="-25000" dirty="0"/>
              <a:t>2</a:t>
            </a:r>
            <a:r>
              <a:rPr lang="da-DK" sz="2400" dirty="0"/>
              <a:t>-udledning</a:t>
            </a:r>
          </a:p>
          <a:p>
            <a:r>
              <a:rPr lang="da-DK" sz="2400" dirty="0"/>
              <a:t>billigere fordi prisen på transport af </a:t>
            </a:r>
            <a:br>
              <a:rPr lang="da-DK" sz="2400" dirty="0"/>
            </a:br>
            <a:r>
              <a:rPr lang="da-DK" sz="2400" dirty="0"/>
              <a:t>el (og varme) er lig med eller større </a:t>
            </a:r>
            <a:br>
              <a:rPr lang="da-DK" sz="2400" dirty="0"/>
            </a:br>
            <a:r>
              <a:rPr lang="da-DK" sz="2400" dirty="0"/>
              <a:t>end udgifterne til produktionen</a:t>
            </a:r>
          </a:p>
          <a:p>
            <a:r>
              <a:rPr lang="da-DK" sz="2400" dirty="0"/>
              <a:t>elektrificering af varme med </a:t>
            </a:r>
            <a:br>
              <a:rPr lang="da-DK" sz="2400" dirty="0"/>
            </a:br>
            <a:r>
              <a:rPr lang="da-DK" sz="2400" dirty="0"/>
              <a:t>termonet møder ingen barrierer 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7FE8F85-54CA-4398-BE0D-E61005D08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8596" y="6357958"/>
            <a:ext cx="4791476" cy="293687"/>
          </a:xfrm>
        </p:spPr>
        <p:txBody>
          <a:bodyPr/>
          <a:lstStyle/>
          <a:p>
            <a:r>
              <a:rPr lang="da-DK" dirty="0"/>
              <a:t>Ulrik Jørgensen – Udvikling af lokale energifællesskaber – støttet af Vissing Fonden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4198380-B97F-4DB4-A2DE-289F2D401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6BEE9-EC27-488D-81FB-1029F9B40EFA}" type="slidenum">
              <a:rPr lang="da-DK" smtClean="0"/>
              <a:pPr/>
              <a:t>6</a:t>
            </a:fld>
            <a:endParaRPr lang="da-DK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D62FEE24-C0C5-28FE-7296-9A3EB223BEC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4" t="4005" b="13513"/>
          <a:stretch/>
        </p:blipFill>
        <p:spPr bwMode="auto">
          <a:xfrm>
            <a:off x="5649279" y="3113119"/>
            <a:ext cx="2795771" cy="30521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87864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6E05F1-CCD8-4EDD-8481-D19C8536E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539" y="692696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da-DK" dirty="0"/>
              <a:t>VE-baseret produktion: sol og vind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7D41060-8C5D-4F16-BC46-86DC7F2E7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539" y="1628800"/>
            <a:ext cx="8229600" cy="4464496"/>
          </a:xfrm>
        </p:spPr>
        <p:txBody>
          <a:bodyPr>
            <a:noAutofit/>
          </a:bodyPr>
          <a:lstStyle/>
          <a:p>
            <a:r>
              <a:rPr lang="da-DK" sz="2400" dirty="0"/>
              <a:t>stor forskel på elproduktion fra solceller og vindmøller – en kombination 20-80 er optimal, mens mere sol ikke er en fordel</a:t>
            </a:r>
            <a:br>
              <a:rPr lang="da-DK" sz="2400" dirty="0"/>
            </a:br>
            <a:endParaRPr lang="da-DK" sz="2400" dirty="0"/>
          </a:p>
          <a:p>
            <a:pPr>
              <a:spcBef>
                <a:spcPts val="0"/>
              </a:spcBef>
            </a:pPr>
            <a:endParaRPr lang="da-DK" sz="2400" dirty="0"/>
          </a:p>
          <a:p>
            <a:pPr>
              <a:spcBef>
                <a:spcPts val="0"/>
              </a:spcBef>
            </a:pPr>
            <a:endParaRPr lang="da-DK" sz="2400" dirty="0"/>
          </a:p>
          <a:p>
            <a:endParaRPr lang="da-DK" sz="2400" dirty="0"/>
          </a:p>
          <a:p>
            <a:endParaRPr lang="da-DK" sz="2400" dirty="0"/>
          </a:p>
          <a:p>
            <a:endParaRPr lang="da-DK" sz="2400" dirty="0"/>
          </a:p>
          <a:p>
            <a:r>
              <a:rPr lang="da-DK" sz="2400" dirty="0"/>
              <a:t>figurer viser data fra tidligere år fordelt på året og døgnet</a:t>
            </a:r>
          </a:p>
          <a:p>
            <a:r>
              <a:rPr lang="da-DK" sz="2400" dirty="0"/>
              <a:t>fx giver 2.500 m</a:t>
            </a:r>
            <a:r>
              <a:rPr lang="da-DK" sz="2400" baseline="30000" dirty="0"/>
              <a:t>2</a:t>
            </a:r>
            <a:r>
              <a:rPr lang="da-DK" sz="2400" dirty="0"/>
              <a:t> solceller 0,4 </a:t>
            </a:r>
            <a:r>
              <a:rPr lang="da-DK" sz="2400" dirty="0" err="1"/>
              <a:t>GWh</a:t>
            </a:r>
            <a:r>
              <a:rPr lang="da-DK" sz="2400" dirty="0"/>
              <a:t> og 1000 kW vindmøller 1,6 </a:t>
            </a:r>
            <a:r>
              <a:rPr lang="da-DK" sz="2400" dirty="0" err="1"/>
              <a:t>GWh</a:t>
            </a:r>
            <a:r>
              <a:rPr lang="da-DK" sz="2400" dirty="0"/>
              <a:t> i årlig produktion 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7FE8F85-54CA-4398-BE0D-E61005D08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8596" y="6357958"/>
            <a:ext cx="4791476" cy="293687"/>
          </a:xfrm>
        </p:spPr>
        <p:txBody>
          <a:bodyPr/>
          <a:lstStyle/>
          <a:p>
            <a:r>
              <a:rPr lang="da-DK" dirty="0"/>
              <a:t>Ulrik Jørgensen – Udvikling af lokale energifællesskaber – støttet af Vissing Fonden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4198380-B97F-4DB4-A2DE-289F2D401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6BEE9-EC27-488D-81FB-1029F9B40EFA}" type="slidenum">
              <a:rPr lang="da-DK" smtClean="0"/>
              <a:pPr/>
              <a:t>7</a:t>
            </a:fld>
            <a:endParaRPr lang="da-DK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869CBF04-CCC8-17BF-63B0-8865ED62D349}"/>
              </a:ext>
            </a:extLst>
          </p:cNvPr>
          <p:cNvGraphicFramePr>
            <a:graphicFrameLocks/>
          </p:cNvGraphicFramePr>
          <p:nvPr/>
        </p:nvGraphicFramePr>
        <p:xfrm>
          <a:off x="460680" y="2492896"/>
          <a:ext cx="3950446" cy="2313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5CB2473-261A-55D1-F5CF-BEBBC727C0DE}"/>
              </a:ext>
            </a:extLst>
          </p:cNvPr>
          <p:cNvGraphicFramePr>
            <a:graphicFrameLocks/>
          </p:cNvGraphicFramePr>
          <p:nvPr/>
        </p:nvGraphicFramePr>
        <p:xfrm>
          <a:off x="4592339" y="2492896"/>
          <a:ext cx="3779912" cy="2313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62527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7C7882C5-7BA9-EA02-80CB-42E409B016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708920"/>
            <a:ext cx="4501109" cy="194421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16E05F1-CCD8-4EDD-8481-D19C8536E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539" y="692696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da-DK" dirty="0"/>
              <a:t>Lokale varmeløsninger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7D41060-8C5D-4F16-BC46-86DC7F2E7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539" y="1524747"/>
            <a:ext cx="8229600" cy="4831603"/>
          </a:xfrm>
        </p:spPr>
        <p:txBody>
          <a:bodyPr>
            <a:normAutofit/>
          </a:bodyPr>
          <a:lstStyle/>
          <a:p>
            <a:r>
              <a:rPr lang="da-DK" sz="2400" dirty="0"/>
              <a:t>nye bydele kan somme tider blive tilsluttet til fjernvarme, men vil ofte være ret dyr grundet varmetab i rørføringer</a:t>
            </a:r>
          </a:p>
          <a:p>
            <a:r>
              <a:rPr lang="da-DK" sz="2400" dirty="0"/>
              <a:t>individuelle luft-til-vand varmepumper (måske træpiller) støjer, ikke energieffektive</a:t>
            </a:r>
          </a:p>
          <a:p>
            <a:r>
              <a:rPr lang="da-DK" sz="2400" dirty="0"/>
              <a:t>alternativ: varmepumper </a:t>
            </a:r>
            <a:br>
              <a:rPr lang="da-DK" sz="2400" dirty="0"/>
            </a:br>
            <a:r>
              <a:rPr lang="da-DK" sz="2400" dirty="0"/>
              <a:t>med fælles jordvarme (og</a:t>
            </a:r>
            <a:br>
              <a:rPr lang="da-DK" sz="2400" dirty="0"/>
            </a:br>
            <a:r>
              <a:rPr lang="da-DK" sz="2400" dirty="0"/>
              <a:t>brug af overskudsvarme)</a:t>
            </a:r>
          </a:p>
          <a:p>
            <a:r>
              <a:rPr lang="da-DK" sz="2400" dirty="0"/>
              <a:t>tre komponenter:</a:t>
            </a:r>
            <a:br>
              <a:rPr lang="da-DK" sz="2400" dirty="0"/>
            </a:br>
            <a:r>
              <a:rPr lang="da-DK" sz="2400" dirty="0"/>
              <a:t>- </a:t>
            </a:r>
            <a:r>
              <a:rPr lang="da-DK" sz="2400" dirty="0" err="1"/>
              <a:t>brine</a:t>
            </a:r>
            <a:r>
              <a:rPr lang="da-DK" sz="2400" dirty="0"/>
              <a:t>-kreds (jorden er energireservoir),</a:t>
            </a:r>
            <a:br>
              <a:rPr lang="da-DK" sz="2400" dirty="0"/>
            </a:br>
            <a:r>
              <a:rPr lang="da-DK" sz="2400" dirty="0"/>
              <a:t>- transport af energi i et termonet, samt </a:t>
            </a:r>
            <a:br>
              <a:rPr lang="da-DK" sz="2400" dirty="0"/>
            </a:br>
            <a:r>
              <a:rPr lang="da-DK" sz="2400" dirty="0"/>
              <a:t>- varmepumper (el bidrager til at hæve temperaturen til opvarmning af rum og varmt brugsvand)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7FE8F85-54CA-4398-BE0D-E61005D08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8596" y="6357958"/>
            <a:ext cx="4791476" cy="293687"/>
          </a:xfrm>
        </p:spPr>
        <p:txBody>
          <a:bodyPr/>
          <a:lstStyle/>
          <a:p>
            <a:r>
              <a:rPr lang="da-DK" dirty="0"/>
              <a:t>Ulrik Jørgensen – Udvikling af lokale energifællesskaber – støttet af Vissing Fonden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4198380-B97F-4DB4-A2DE-289F2D401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6BEE9-EC27-488D-81FB-1029F9B40EFA}" type="slidenum">
              <a:rPr lang="da-DK" smtClean="0"/>
              <a:pPr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568823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6E05F1-CCD8-4EDD-8481-D19C8536E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539" y="692696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da-DK" dirty="0"/>
              <a:t>Styring af energifællesskabets enheder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7D41060-8C5D-4F16-BC46-86DC7F2E7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539" y="1628800"/>
            <a:ext cx="8229600" cy="4536504"/>
          </a:xfrm>
        </p:spPr>
        <p:txBody>
          <a:bodyPr>
            <a:normAutofit/>
          </a:bodyPr>
          <a:lstStyle/>
          <a:p>
            <a:r>
              <a:rPr lang="da-DK" sz="2400" dirty="0"/>
              <a:t>et helt centralt element i et lokalt energifællesskab er at både de producerende og de forbrugende enheder er (smart) styret så der opnås en samlet balance</a:t>
            </a:r>
          </a:p>
          <a:p>
            <a:r>
              <a:rPr lang="da-DK" sz="2400" dirty="0"/>
              <a:t>denne styring skal sikre, at forbruget fordeles på alle døgnets timer og at forbrugsspidser undgås, desuden tilpasses udsving i produktionen fra dag til dag</a:t>
            </a:r>
          </a:p>
          <a:p>
            <a:r>
              <a:rPr lang="da-DK" sz="2400" dirty="0"/>
              <a:t>det enkelte medlems behov indgår også i styringen</a:t>
            </a:r>
          </a:p>
          <a:p>
            <a:r>
              <a:rPr lang="da-DK" sz="2400" dirty="0"/>
              <a:t>alle elmålere og anlæg er tilsluttet et samlet, sikret datasystem, der samtidig fordeler omkostninger til anlæg og drift mellem medlemmerne og afregner for investeringer</a:t>
            </a:r>
          </a:p>
          <a:p>
            <a:r>
              <a:rPr lang="da-DK" sz="2400" dirty="0"/>
              <a:t>sådanne styresystemer findes og bliver videreudviklet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7FE8F85-54CA-4398-BE0D-E61005D08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8596" y="6357958"/>
            <a:ext cx="4791476" cy="293687"/>
          </a:xfrm>
        </p:spPr>
        <p:txBody>
          <a:bodyPr/>
          <a:lstStyle/>
          <a:p>
            <a:r>
              <a:rPr lang="da-DK" dirty="0"/>
              <a:t>Ulrik Jørgensen – Udvikling af lokale energifællesskaber – støttet af Vissing Fonden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4198380-B97F-4DB4-A2DE-289F2D401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6BEE9-EC27-488D-81FB-1029F9B40EFA}" type="slidenum">
              <a:rPr lang="da-DK" smtClean="0"/>
              <a:pPr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272901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6E05F1-CCD8-4EDD-8481-D19C8536E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539" y="692696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da-DK" dirty="0"/>
              <a:t>Ejerskabet til anlæg og net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7D41060-8C5D-4F16-BC46-86DC7F2E7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539" y="1628800"/>
            <a:ext cx="8229600" cy="4536504"/>
          </a:xfrm>
        </p:spPr>
        <p:txBody>
          <a:bodyPr>
            <a:normAutofit/>
          </a:bodyPr>
          <a:lstStyle/>
          <a:p>
            <a:r>
              <a:rPr lang="da-DK" sz="2400" dirty="0"/>
              <a:t>et lokalt energifællesskab benytter det kollektive elnet til transport af egenproduceret el hhv. køb og salg på elmarkedet</a:t>
            </a:r>
          </a:p>
          <a:p>
            <a:r>
              <a:rPr lang="da-DK" sz="2400" dirty="0"/>
              <a:t>varmenettet (</a:t>
            </a:r>
            <a:r>
              <a:rPr lang="da-DK" sz="2400" dirty="0" err="1"/>
              <a:t>brine</a:t>
            </a:r>
            <a:r>
              <a:rPr lang="da-DK" sz="2400" dirty="0"/>
              <a:t> og termonet) bør være ejet af fællesskabet, men kan evt. være ejet af et varmeselskab i kommunen</a:t>
            </a:r>
          </a:p>
          <a:p>
            <a:r>
              <a:rPr lang="da-DK" sz="2400" dirty="0"/>
              <a:t>hvor varmepumperne evt. kan være ejet af det enkelte medlem</a:t>
            </a:r>
          </a:p>
          <a:p>
            <a:r>
              <a:rPr lang="da-DK" sz="2400" dirty="0"/>
              <a:t>VE-anlæg kan være etableret af et medlem og så helt eller delvist være indskudt i </a:t>
            </a:r>
            <a:r>
              <a:rPr lang="da-DK" sz="2400" dirty="0" err="1"/>
              <a:t>amba’et</a:t>
            </a:r>
            <a:r>
              <a:rPr lang="da-DK" sz="2400" dirty="0"/>
              <a:t> eller de kan være fælleseje</a:t>
            </a:r>
          </a:p>
          <a:p>
            <a:r>
              <a:rPr lang="da-DK" sz="2400" dirty="0"/>
              <a:t>det er med basis i forpligtende aftaler mulighed for at en ‘tredjepart’ kan eje fx et VE-anlæg</a:t>
            </a:r>
          </a:p>
          <a:p>
            <a:r>
              <a:rPr lang="da-DK" sz="2400" dirty="0"/>
              <a:t>alle indkøb bør ske via fællesskabet for at opnår gode priser og evt. vedligeholdelseskontrakter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7FE8F85-54CA-4398-BE0D-E61005D08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8596" y="6357958"/>
            <a:ext cx="4791476" cy="293687"/>
          </a:xfrm>
        </p:spPr>
        <p:txBody>
          <a:bodyPr/>
          <a:lstStyle/>
          <a:p>
            <a:r>
              <a:rPr lang="da-DK" dirty="0"/>
              <a:t>Ulrik Jørgensen – Udvikling af lokale energifællesskaber – støttet af Vissing Fonden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4198380-B97F-4DB4-A2DE-289F2D401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6BEE9-EC27-488D-81FB-1029F9B40EFA}" type="slidenum">
              <a:rPr lang="da-DK" smtClean="0"/>
              <a:pPr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07129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6E05F1-CCD8-4EDD-8481-D19C8536E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539" y="692696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da-DK" dirty="0"/>
              <a:t>Økonomien i VE og varmeprojekter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7D41060-8C5D-4F16-BC46-86DC7F2E7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539" y="1628800"/>
            <a:ext cx="8229600" cy="4536504"/>
          </a:xfrm>
        </p:spPr>
        <p:txBody>
          <a:bodyPr>
            <a:normAutofit/>
          </a:bodyPr>
          <a:lstStyle/>
          <a:p>
            <a:r>
              <a:rPr lang="da-DK" sz="2400" dirty="0"/>
              <a:t>omkostningerne ved et energifællesskab omfatter finansiering af fælles investeringer og drift af de samlede anlæg</a:t>
            </a:r>
          </a:p>
          <a:p>
            <a:r>
              <a:rPr lang="da-DK" sz="2400" dirty="0"/>
              <a:t>i driften indgår den ‘lokale kollektive tarif’ samt elafgift for hele elforbruget, samlet en del billigere end de voksende forbrugstariffer og en elafgift på vej ned</a:t>
            </a:r>
          </a:p>
          <a:p>
            <a:r>
              <a:rPr lang="da-DK" sz="2400" dirty="0"/>
              <a:t>el fra solceller og vindmøller, som fællesskabet har investeret i er langt billigere (i gennemsnit) end leveret el fra nettet</a:t>
            </a:r>
          </a:p>
          <a:p>
            <a:r>
              <a:rPr lang="da-DK" sz="2400" dirty="0"/>
              <a:t>i forhold til eksisterende varmekilder er et termonet med varmepumper en stor besparelse på varmen</a:t>
            </a:r>
          </a:p>
          <a:p>
            <a:r>
              <a:rPr lang="da-DK" sz="2400" dirty="0"/>
              <a:t>investeringerne kræver finansiering gennem lån, som kan være obligationslån, evt. kommunekredit for varmeanlægget</a:t>
            </a:r>
          </a:p>
          <a:p>
            <a:endParaRPr lang="da-DK" sz="2400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7FE8F85-54CA-4398-BE0D-E61005D08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8596" y="6357958"/>
            <a:ext cx="4791476" cy="293687"/>
          </a:xfrm>
        </p:spPr>
        <p:txBody>
          <a:bodyPr/>
          <a:lstStyle/>
          <a:p>
            <a:r>
              <a:rPr lang="da-DK" dirty="0"/>
              <a:t>Ulrik Jørgensen – Udvikling af lokale energifællesskaber – støttet af Vissing Fonden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4198380-B97F-4DB4-A2DE-289F2D401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6BEE9-EC27-488D-81FB-1029F9B40EFA}" type="slidenum">
              <a:rPr lang="da-DK" smtClean="0"/>
              <a:pPr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20206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6E05F1-CCD8-4EDD-8481-D19C8536E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539" y="692696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da-DK" dirty="0"/>
              <a:t>Handlingsplan – del I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7D41060-8C5D-4F16-BC46-86DC7F2E7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539" y="1628800"/>
            <a:ext cx="8229600" cy="4824536"/>
          </a:xfrm>
        </p:spPr>
        <p:txBody>
          <a:bodyPr>
            <a:normAutofit fontScale="92500"/>
          </a:bodyPr>
          <a:lstStyle/>
          <a:p>
            <a:r>
              <a:rPr lang="da-DK" sz="2600" dirty="0"/>
              <a:t>borgere/projektudviklere skal aftale vision og samarbejde samt etablere en arbejdsgruppe, der kan drive den videre proces</a:t>
            </a:r>
          </a:p>
          <a:p>
            <a:r>
              <a:rPr lang="da-DK" sz="2600" dirty="0"/>
              <a:t>derefter kortlægges det eksisterende forbrug ved:</a:t>
            </a:r>
          </a:p>
          <a:p>
            <a:pPr marL="0" indent="0">
              <a:buNone/>
            </a:pPr>
            <a:r>
              <a:rPr lang="da-DK" sz="2600" dirty="0"/>
              <a:t>        #  data fra net-selskab, BBR samt standarddata</a:t>
            </a:r>
            <a:br>
              <a:rPr lang="da-DK" sz="2600" dirty="0"/>
            </a:br>
            <a:r>
              <a:rPr lang="da-DK" sz="2600" dirty="0"/>
              <a:t>        #  det giver grundlag for dimensionering af fælles anlæg</a:t>
            </a:r>
          </a:p>
          <a:p>
            <a:r>
              <a:rPr lang="da-DK" sz="2600" dirty="0"/>
              <a:t>giver grundlag for at få udarbejdet et ‘idéoplæg’ (et </a:t>
            </a:r>
            <a:r>
              <a:rPr lang="da-DK" sz="2600" dirty="0" err="1"/>
              <a:t>forprojekt</a:t>
            </a:r>
            <a:r>
              <a:rPr lang="da-DK" sz="2600" dirty="0"/>
              <a:t>) for det fælles VE- og varmeanlæg</a:t>
            </a:r>
          </a:p>
          <a:p>
            <a:r>
              <a:rPr lang="da-DK" sz="2600" dirty="0"/>
              <a:t>lokalt energifællesskab etableres som et andelsselskab (</a:t>
            </a:r>
            <a:r>
              <a:rPr lang="da-DK" sz="2600" dirty="0" err="1"/>
              <a:t>amba</a:t>
            </a:r>
            <a:r>
              <a:rPr lang="da-DK" sz="2600" dirty="0"/>
              <a:t>)</a:t>
            </a:r>
          </a:p>
          <a:p>
            <a:pPr marL="0" indent="0">
              <a:buNone/>
            </a:pPr>
            <a:r>
              <a:rPr lang="da-DK" sz="2600" dirty="0"/>
              <a:t>        #  udkast til standardvedtægter findes og støtte til juraen er </a:t>
            </a:r>
            <a:br>
              <a:rPr lang="da-DK" sz="2600" dirty="0"/>
            </a:br>
            <a:r>
              <a:rPr lang="da-DK" sz="2600" dirty="0"/>
              <a:t>            tilgængelig</a:t>
            </a:r>
          </a:p>
          <a:p>
            <a:pPr marL="0" indent="0">
              <a:buNone/>
            </a:pPr>
            <a:endParaRPr lang="da-DK" sz="2400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7FE8F85-54CA-4398-BE0D-E61005D08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8596" y="6357958"/>
            <a:ext cx="4791476" cy="293687"/>
          </a:xfrm>
        </p:spPr>
        <p:txBody>
          <a:bodyPr/>
          <a:lstStyle/>
          <a:p>
            <a:r>
              <a:rPr lang="da-DK" dirty="0"/>
              <a:t>Ulrik Jørgensen – Udvikling af lokale energifællesskaber – støttet af Vissing Fonden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4198380-B97F-4DB4-A2DE-289F2D401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6BEE9-EC27-488D-81FB-1029F9B40EFA}" type="slidenum">
              <a:rPr lang="da-DK" smtClean="0"/>
              <a:pPr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64131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6E05F1-CCD8-4EDD-8481-D19C8536E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539" y="692696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da-DK" dirty="0"/>
              <a:t>Handlingsplan – del II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7D41060-8C5D-4F16-BC46-86DC7F2E7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539" y="1628800"/>
            <a:ext cx="8229600" cy="4536504"/>
          </a:xfrm>
        </p:spPr>
        <p:txBody>
          <a:bodyPr>
            <a:normAutofit lnSpcReduction="10000"/>
          </a:bodyPr>
          <a:lstStyle/>
          <a:p>
            <a:r>
              <a:rPr lang="da-DK" sz="2400" dirty="0"/>
              <a:t>i samarbejde med naboer og kommune identificere muligheder for at opsætte vindmøller, solceller og fælles </a:t>
            </a:r>
            <a:r>
              <a:rPr lang="da-DK" sz="2400" dirty="0" err="1"/>
              <a:t>brine</a:t>
            </a:r>
            <a:r>
              <a:rPr lang="da-DK" sz="2400" dirty="0"/>
              <a:t>-anlæg</a:t>
            </a:r>
          </a:p>
          <a:p>
            <a:pPr marL="0" indent="0">
              <a:buNone/>
            </a:pPr>
            <a:r>
              <a:rPr lang="da-DK" sz="2400" dirty="0"/>
              <a:t>        #  lokal opbakning er central for placering af vindmøller</a:t>
            </a:r>
            <a:br>
              <a:rPr lang="da-DK" sz="2400" dirty="0"/>
            </a:br>
            <a:r>
              <a:rPr lang="da-DK" sz="2400" dirty="0"/>
              <a:t>        #  ejer: </a:t>
            </a:r>
            <a:r>
              <a:rPr lang="da-DK" sz="2400" dirty="0" err="1"/>
              <a:t>amba’et</a:t>
            </a:r>
            <a:r>
              <a:rPr lang="da-DK" sz="2400" dirty="0"/>
              <a:t>, forsyning, tredjepart eller medlemsindskud</a:t>
            </a:r>
          </a:p>
          <a:p>
            <a:r>
              <a:rPr lang="da-DK" sz="2400" dirty="0"/>
              <a:t>etablering af egenproduktion af el fra VE-anlæg kræver:</a:t>
            </a:r>
          </a:p>
          <a:p>
            <a:pPr marL="0" indent="0">
              <a:buNone/>
            </a:pPr>
            <a:r>
              <a:rPr lang="da-DK" sz="2400" dirty="0"/>
              <a:t>        #  afklaring af udnyttelsen af tagflader</a:t>
            </a:r>
            <a:br>
              <a:rPr lang="da-DK" sz="2400" dirty="0"/>
            </a:br>
            <a:r>
              <a:rPr lang="da-DK" sz="2400" dirty="0"/>
              <a:t>        #  afklaring af placering på arealer i nærheden af forbrug</a:t>
            </a:r>
            <a:br>
              <a:rPr lang="da-DK" sz="2400" dirty="0"/>
            </a:br>
            <a:r>
              <a:rPr lang="da-DK" sz="2400" dirty="0"/>
              <a:t>        #  aftaler om tilslutning med net-selskab</a:t>
            </a:r>
          </a:p>
          <a:p>
            <a:r>
              <a:rPr lang="da-DK" sz="2400" dirty="0"/>
              <a:t>etablering af fælles, lokal varmeforsyning kræver:</a:t>
            </a:r>
          </a:p>
          <a:p>
            <a:pPr marL="0" indent="0">
              <a:buNone/>
            </a:pPr>
            <a:r>
              <a:rPr lang="da-DK" sz="2400" dirty="0"/>
              <a:t>        #  afklaring af driftsansvar (</a:t>
            </a:r>
            <a:r>
              <a:rPr lang="da-DK" sz="2400" dirty="0" err="1"/>
              <a:t>amba</a:t>
            </a:r>
            <a:r>
              <a:rPr lang="da-DK" sz="2400" dirty="0"/>
              <a:t>, måske forsyning)</a:t>
            </a:r>
            <a:br>
              <a:rPr lang="da-DK" sz="2400" dirty="0"/>
            </a:br>
            <a:r>
              <a:rPr lang="da-DK" sz="2400" dirty="0"/>
              <a:t>        #  identifikation af areal til jordslanger og termonet</a:t>
            </a:r>
            <a:br>
              <a:rPr lang="da-DK" sz="2400" dirty="0"/>
            </a:br>
            <a:r>
              <a:rPr lang="da-DK" sz="2400" dirty="0"/>
              <a:t>        #  anlæg, indkøb og driftsansvar for varmepumper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7FE8F85-54CA-4398-BE0D-E61005D08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8596" y="6357958"/>
            <a:ext cx="4791476" cy="293687"/>
          </a:xfrm>
        </p:spPr>
        <p:txBody>
          <a:bodyPr/>
          <a:lstStyle/>
          <a:p>
            <a:r>
              <a:rPr lang="da-DK" dirty="0"/>
              <a:t>Ulrik Jørgensen – Udvikling af lokale energifællesskaber – støttet af Vissing Fonden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4198380-B97F-4DB4-A2DE-289F2D401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6BEE9-EC27-488D-81FB-1029F9B40EFA}" type="slidenum">
              <a:rPr lang="da-DK" smtClean="0"/>
              <a:pPr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37074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6E05F1-CCD8-4EDD-8481-D19C8536E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539" y="692696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da-DK" dirty="0"/>
              <a:t>Handlingsplan – del III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7D41060-8C5D-4F16-BC46-86DC7F2E7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539" y="1628800"/>
            <a:ext cx="8229600" cy="4536504"/>
          </a:xfrm>
        </p:spPr>
        <p:txBody>
          <a:bodyPr>
            <a:normAutofit/>
          </a:bodyPr>
          <a:lstStyle/>
          <a:p>
            <a:r>
              <a:rPr lang="da-DK" sz="2400" dirty="0"/>
              <a:t>identificere finansiering af både VE-anlæg og fælles varmeløsning</a:t>
            </a:r>
          </a:p>
          <a:p>
            <a:pPr marL="0" indent="0">
              <a:buNone/>
            </a:pPr>
            <a:r>
              <a:rPr lang="da-DK" sz="2400" dirty="0"/>
              <a:t>        #  har betydning for økonomi og valg af løsninger</a:t>
            </a:r>
            <a:br>
              <a:rPr lang="da-DK" sz="2400" dirty="0"/>
            </a:br>
            <a:r>
              <a:rPr lang="da-DK" sz="2400" dirty="0"/>
              <a:t>        #  investeringsbidrag fra lokale kommunale forsyninger kan </a:t>
            </a:r>
            <a:br>
              <a:rPr lang="da-DK" sz="2400" dirty="0"/>
            </a:br>
            <a:r>
              <a:rPr lang="da-DK" sz="2400" dirty="0"/>
              <a:t>            indgå evt. sammen med anden finansiering</a:t>
            </a:r>
            <a:br>
              <a:rPr lang="da-DK" sz="2400" dirty="0"/>
            </a:br>
            <a:r>
              <a:rPr lang="da-DK" sz="2400" dirty="0"/>
              <a:t>        #  finansiering/låntagning er afgørende, finansielle</a:t>
            </a:r>
            <a:br>
              <a:rPr lang="da-DK" sz="2400" dirty="0"/>
            </a:br>
            <a:r>
              <a:rPr lang="da-DK" sz="2400" dirty="0"/>
              <a:t>            operatører kan udgøre et problem, hvis de har fokus på</a:t>
            </a:r>
            <a:br>
              <a:rPr lang="da-DK" sz="2400" dirty="0"/>
            </a:br>
            <a:r>
              <a:rPr lang="da-DK" sz="2400" dirty="0"/>
              <a:t>            markedsløsninger frem for deling</a:t>
            </a:r>
          </a:p>
          <a:p>
            <a:r>
              <a:rPr lang="da-DK" sz="2400" dirty="0"/>
              <a:t>dette danner grundlag for at indgå rammeaftaler om finansiering samt identificere rådgivere og igangsætte projektering</a:t>
            </a:r>
          </a:p>
          <a:p>
            <a:endParaRPr lang="da-DK" sz="2400" dirty="0"/>
          </a:p>
          <a:p>
            <a:endParaRPr lang="da-DK" sz="2400" dirty="0"/>
          </a:p>
          <a:p>
            <a:endParaRPr lang="da-DK" sz="2400" dirty="0"/>
          </a:p>
          <a:p>
            <a:endParaRPr lang="da-DK" sz="2400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7FE8F85-54CA-4398-BE0D-E61005D08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8596" y="6357958"/>
            <a:ext cx="4791476" cy="293687"/>
          </a:xfrm>
        </p:spPr>
        <p:txBody>
          <a:bodyPr/>
          <a:lstStyle/>
          <a:p>
            <a:r>
              <a:rPr lang="da-DK" dirty="0"/>
              <a:t>Ulrik Jørgensen – Udvikling af lokale energifællesskaber – støttet af Vissing Fonden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4198380-B97F-4DB4-A2DE-289F2D401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6BEE9-EC27-488D-81FB-1029F9B40EFA}" type="slidenum">
              <a:rPr lang="da-DK" smtClean="0"/>
              <a:pPr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80845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6E05F1-CCD8-4EDD-8481-D19C8536E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Referencer: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7FE8F85-54CA-4398-BE0D-E61005D08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Ulrik Jørgensen – Udvikling af lokale energifællesskaber – støttet af Vissing Fonden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4198380-B97F-4DB4-A2DE-289F2D401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6BEE9-EC27-488D-81FB-1029F9B40EFA}" type="slidenum">
              <a:rPr lang="da-DK" smtClean="0"/>
              <a:pPr/>
              <a:t>15</a:t>
            </a:fld>
            <a:endParaRPr lang="da-DK"/>
          </a:p>
        </p:txBody>
      </p:sp>
      <p:pic>
        <p:nvPicPr>
          <p:cNvPr id="9" name="Pladsholder til indhold 8">
            <a:extLst>
              <a:ext uri="{FF2B5EF4-FFF2-40B4-BE49-F238E27FC236}">
                <a16:creationId xmlns:a16="http://schemas.microsoft.com/office/drawing/2014/main" id="{E2E37ECA-6502-46FB-94B1-61D7063A42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1700809"/>
            <a:ext cx="1608497" cy="2304255"/>
          </a:xfrm>
        </p:spPr>
      </p:pic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D86D9D33-2815-442F-A25B-6C31E53F0549}"/>
              </a:ext>
            </a:extLst>
          </p:cNvPr>
          <p:cNvSpPr txBox="1">
            <a:spLocks/>
          </p:cNvSpPr>
          <p:nvPr/>
        </p:nvSpPr>
        <p:spPr>
          <a:xfrm>
            <a:off x="4674691" y="1476731"/>
            <a:ext cx="4032448" cy="47878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2000" dirty="0"/>
              <a:t>‘Håndbog for Energifællesskaber’ fra sommeren 2021 er version 2, med den aktuelle regulering</a:t>
            </a:r>
          </a:p>
          <a:p>
            <a:r>
              <a:rPr lang="da-DK" sz="2000" dirty="0"/>
              <a:t>beregninger udført med model udviklet i forskningsprojekt finansieret af Vissing Fonden</a:t>
            </a:r>
          </a:p>
          <a:p>
            <a:r>
              <a:rPr lang="da-DK" sz="2000" dirty="0"/>
              <a:t>se pjecen ‘Elektrificering af lokalsamfund’</a:t>
            </a:r>
          </a:p>
          <a:p>
            <a:r>
              <a:rPr lang="da-DK" sz="2000" dirty="0"/>
              <a:t>materialet findes på hjemmesiden: </a:t>
            </a:r>
            <a:r>
              <a:rPr lang="da-DK" sz="2000" dirty="0">
                <a:hlinkClick r:id="rId3"/>
              </a:rPr>
              <a:t>www.energifaellesskaber.dk</a:t>
            </a:r>
            <a:endParaRPr lang="da-DK" sz="2000" dirty="0"/>
          </a:p>
          <a:p>
            <a:r>
              <a:rPr lang="da-DK" sz="2000" dirty="0"/>
              <a:t>her findes også to korte notater om etablering af fællesskaber</a:t>
            </a:r>
          </a:p>
          <a:p>
            <a:r>
              <a:rPr lang="da-DK" sz="2000" dirty="0"/>
              <a:t>se også </a:t>
            </a:r>
            <a:r>
              <a:rPr lang="da-DK" sz="2000" dirty="0">
                <a:hlinkClick r:id="rId4"/>
              </a:rPr>
              <a:t>www.termonet.dk</a:t>
            </a:r>
            <a:r>
              <a:rPr lang="da-DK" sz="2000" dirty="0"/>
              <a:t> om etablering af fælles varme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26298C57-2610-0F36-253E-09D55C42825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203" y="2530900"/>
            <a:ext cx="1966246" cy="2780928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3496F1E8-47C4-3231-97F4-CE95550538A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832" y="3393144"/>
            <a:ext cx="1966246" cy="278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704953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3271</TotalTime>
  <Words>1491</Words>
  <Application>Microsoft Office PowerPoint</Application>
  <PresentationFormat>Skærmshow (4:3)</PresentationFormat>
  <Paragraphs>129</Paragraphs>
  <Slides>15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Kontortema</vt:lpstr>
      <vt:lpstr>Fælles varme og lokal VE-produktion i  ny bæredygtig bydel (Baungaard)</vt:lpstr>
      <vt:lpstr>De aktuelle udfordringer</vt:lpstr>
      <vt:lpstr>Forslaget til en bæredygtig bydel</vt:lpstr>
      <vt:lpstr>Hvad er et lokalt energifællesskab?</vt:lpstr>
      <vt:lpstr>Nærhed mellem produktion og forbrug</vt:lpstr>
      <vt:lpstr>Lokale fællesskaber er en god idé</vt:lpstr>
      <vt:lpstr>VE-baseret produktion: sol og vind </vt:lpstr>
      <vt:lpstr>Lokale varmeløsninger</vt:lpstr>
      <vt:lpstr>Styring af energifællesskabets enheder</vt:lpstr>
      <vt:lpstr>Ejerskabet til anlæg og net</vt:lpstr>
      <vt:lpstr>Økonomien i VE og varmeprojekter</vt:lpstr>
      <vt:lpstr>Handlingsplan – del I</vt:lpstr>
      <vt:lpstr>Handlingsplan – del II</vt:lpstr>
      <vt:lpstr>Handlingsplan – del III</vt:lpstr>
      <vt:lpstr>Referencer:</vt:lpstr>
    </vt:vector>
  </TitlesOfParts>
  <Company>Teknologivurdering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Ulrik Jørgensen</dc:creator>
  <cp:lastModifiedBy>Niels Reiter</cp:lastModifiedBy>
  <cp:revision>193</cp:revision>
  <cp:lastPrinted>2022-08-09T10:30:08Z</cp:lastPrinted>
  <dcterms:created xsi:type="dcterms:W3CDTF">2012-12-05T21:11:34Z</dcterms:created>
  <dcterms:modified xsi:type="dcterms:W3CDTF">2023-01-20T10:56:27Z</dcterms:modified>
</cp:coreProperties>
</file>